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60"/>
  </p:normalViewPr>
  <p:slideViewPr>
    <p:cSldViewPr>
      <p:cViewPr varScale="1">
        <p:scale>
          <a:sx n="26" d="100"/>
          <a:sy n="26" d="100"/>
        </p:scale>
        <p:origin x="-1470" y="-13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DE3B-C7BF-4E8B-B900-5FCA1972F615}" type="datetimeFigureOut">
              <a:rPr lang="en-US" smtClean="0"/>
              <a:t>4/7/2010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C9A74-EFA2-4FA6-99B8-93A151A35F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1778-137F-4293-A876-745814DE81B7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B0E7-7155-4BD9-B78C-F68E00D04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hyperlink" Target="http://bioval.jrc.ec.europa.eu/products/glc2000/products.php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www.landcover.org/data/gimm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0"/>
            <a:ext cx="37307520" cy="1584958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A Cluster-Based Framework for Land Cover Classification and Change Detection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95400"/>
            <a:ext cx="30723840" cy="283464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Evan Brooks</a:t>
            </a:r>
            <a:r>
              <a:rPr lang="en-US" sz="5400" b="1" baseline="30000" dirty="0" smtClean="0"/>
              <a:t>1</a:t>
            </a:r>
            <a:r>
              <a:rPr lang="en-US" sz="5400" b="1" dirty="0" smtClean="0"/>
              <a:t>, Dong-</a:t>
            </a:r>
            <a:r>
              <a:rPr lang="en-US" sz="5400" b="1" dirty="0" err="1" smtClean="0"/>
              <a:t>Yun</a:t>
            </a:r>
            <a:r>
              <a:rPr lang="en-US" sz="5400" b="1" dirty="0" smtClean="0"/>
              <a:t> Kim</a:t>
            </a:r>
            <a:r>
              <a:rPr lang="en-US" sz="5400" b="1" baseline="30000" dirty="0" smtClean="0"/>
              <a:t>1</a:t>
            </a:r>
            <a:r>
              <a:rPr lang="en-US" sz="5400" b="1" dirty="0" smtClean="0"/>
              <a:t>, and Valerie Thomas</a:t>
            </a:r>
            <a:r>
              <a:rPr lang="en-US" sz="5400" b="1" baseline="30000" dirty="0" smtClean="0"/>
              <a:t>2</a:t>
            </a:r>
            <a:endParaRPr lang="en-US" sz="5400" dirty="0" smtClean="0"/>
          </a:p>
          <a:p>
            <a:r>
              <a:rPr lang="en-US" sz="3600" baseline="30000" dirty="0" smtClean="0"/>
              <a:t>1</a:t>
            </a:r>
            <a:r>
              <a:rPr lang="en-US" sz="3600" dirty="0" smtClean="0"/>
              <a:t>Virginia Polytechnic Institute, Department of Statistics</a:t>
            </a:r>
          </a:p>
          <a:p>
            <a:r>
              <a:rPr lang="en-US" sz="3600" baseline="30000" dirty="0" smtClean="0"/>
              <a:t>2</a:t>
            </a:r>
            <a:r>
              <a:rPr lang="en-US" sz="3600" dirty="0" smtClean="0"/>
              <a:t>Virginia Polytechnic Institute, Department of </a:t>
            </a:r>
            <a:r>
              <a:rPr lang="en-US" sz="3600" dirty="0" smtClean="0"/>
              <a:t>Forest Resources and Environmental Conservation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1" y="2743200"/>
            <a:ext cx="11125199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Objectives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To </a:t>
            </a:r>
            <a:r>
              <a:rPr lang="en-US" sz="3600" dirty="0" smtClean="0"/>
              <a:t>develop an algorithm for unsupervised classification on a single variable (NDVI) which takes intra-annual variation into account.  Using this algorithm produces thematic maps with as many informational classes as desired by the user.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To </a:t>
            </a:r>
            <a:r>
              <a:rPr lang="en-US" sz="3600" dirty="0" smtClean="0"/>
              <a:t>test for a change in the overall classification of a given pixel, using the time series of class values as the basic data.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866287"/>
            <a:ext cx="12573000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Data</a:t>
            </a:r>
          </a:p>
          <a:p>
            <a:r>
              <a:rPr lang="en-US" sz="3600" dirty="0" smtClean="0"/>
              <a:t>We used biweekly NDVI </a:t>
            </a:r>
            <a:r>
              <a:rPr lang="en-US" sz="3600" dirty="0" smtClean="0"/>
              <a:t>values from January 1982 through December </a:t>
            </a:r>
            <a:r>
              <a:rPr lang="en-US" sz="3600" dirty="0" smtClean="0"/>
              <a:t>2006.  </a:t>
            </a:r>
            <a:r>
              <a:rPr lang="en-US" sz="3600" dirty="0" smtClean="0"/>
              <a:t>The data are from the GIMMS dataset of AVHRR scenes, at 8km resolution. </a:t>
            </a:r>
            <a:r>
              <a:rPr lang="en-US" sz="3600" u="sng" dirty="0" smtClean="0">
                <a:hlinkClick r:id="rId2"/>
              </a:rPr>
              <a:t>http://www.landcover.org/data/gimms</a:t>
            </a:r>
            <a:endParaRPr lang="en-US" sz="3600" u="sng" dirty="0" smtClean="0"/>
          </a:p>
          <a:p>
            <a:endParaRPr lang="en-US" sz="3600" u="sng" dirty="0" smtClean="0"/>
          </a:p>
          <a:p>
            <a:r>
              <a:rPr lang="en-US" sz="3600" dirty="0" smtClean="0"/>
              <a:t>For validation, the 2000 </a:t>
            </a:r>
            <a:r>
              <a:rPr lang="en-US" sz="3600" dirty="0" err="1" smtClean="0"/>
              <a:t>Landcover</a:t>
            </a:r>
            <a:r>
              <a:rPr lang="en-US" sz="3600" dirty="0" smtClean="0"/>
              <a:t> product of the Global Environmental Monitoring program  was used.  The data set has 1km resolution and is considered to be truth for this study.</a:t>
            </a:r>
          </a:p>
          <a:p>
            <a:r>
              <a:rPr lang="en-US" sz="3600" u="sng" dirty="0" smtClean="0">
                <a:hlinkClick r:id="rId3"/>
              </a:rPr>
              <a:t>http://bioval.jrc.ec.europa.eu/products/glc2000/products.php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0" y="4495800"/>
            <a:ext cx="1237297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4800" y="11196637"/>
            <a:ext cx="1237297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44800" y="18135600"/>
            <a:ext cx="1237297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97200" y="24801520"/>
            <a:ext cx="12115800" cy="72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232600" y="2743200"/>
            <a:ext cx="9601200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Ordinalization</a:t>
            </a:r>
            <a:endParaRPr lang="en-US" sz="3600" b="1" dirty="0" smtClean="0"/>
          </a:p>
          <a:p>
            <a:r>
              <a:rPr lang="en-US" sz="3600" dirty="0" smtClean="0"/>
              <a:t>In the 4 Cluster map, </a:t>
            </a:r>
            <a:r>
              <a:rPr lang="en-US" sz="3600" dirty="0" smtClean="0"/>
              <a:t>it is natural to treat the informational classes as being ordinal, from </a:t>
            </a:r>
            <a:r>
              <a:rPr lang="en-US" sz="3600" dirty="0" smtClean="0"/>
              <a:t>“Scrub” </a:t>
            </a:r>
            <a:r>
              <a:rPr lang="en-US" sz="3600" dirty="0" smtClean="0"/>
              <a:t>to </a:t>
            </a:r>
            <a:r>
              <a:rPr lang="en-US" sz="3600" dirty="0" smtClean="0"/>
              <a:t>“Evergreen” </a:t>
            </a:r>
            <a:r>
              <a:rPr lang="en-US" sz="3600" dirty="0" smtClean="0"/>
              <a:t>in increasing amount of vegetation.</a:t>
            </a:r>
          </a:p>
          <a:p>
            <a:r>
              <a:rPr lang="en-US" sz="3600" dirty="0" smtClean="0"/>
              <a:t>After resizing and scaling the GEM data to check accuracy, it is easy to see that the clustering algorithm captures the same basic information that the GEM does.</a:t>
            </a:r>
            <a:endParaRPr lang="en-US" sz="3600" dirty="0"/>
          </a:p>
        </p:txBody>
      </p:sp>
      <p:pic>
        <p:nvPicPr>
          <p:cNvPr id="15" name="Content Placeholder 3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9870400" y="8153400"/>
            <a:ext cx="13487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28039580" y="22860000"/>
            <a:ext cx="14556220" cy="9220200"/>
            <a:chOff x="27734780" y="23622000"/>
            <a:chExt cx="14556220" cy="9220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34780" y="23622000"/>
              <a:ext cx="9236492" cy="922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7185600" y="24993600"/>
              <a:ext cx="5105400" cy="61863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Results</a:t>
              </a:r>
              <a:endParaRPr lang="en-US" sz="3600" b="1" dirty="0" smtClean="0"/>
            </a:p>
            <a:p>
              <a:r>
                <a:rPr lang="en-US" sz="3600" dirty="0" smtClean="0"/>
                <a:t>By </a:t>
              </a:r>
              <a:r>
                <a:rPr lang="en-US" sz="3600" dirty="0" smtClean="0"/>
                <a:t>rounding the “before” and “after” averages to the nearest class value, we can heuristically illustrate the nature of the significant changes</a:t>
              </a:r>
              <a:r>
                <a:rPr lang="en-US" sz="3600" dirty="0" smtClean="0"/>
                <a:t>.</a:t>
              </a:r>
              <a:endParaRPr lang="en-US" sz="3600" dirty="0" smtClean="0"/>
            </a:p>
            <a:p>
              <a:r>
                <a:rPr lang="en-US" sz="3600" dirty="0" smtClean="0"/>
                <a:t>Such changes show clear geographical patterns, and can be verified by </a:t>
              </a:r>
              <a:r>
                <a:rPr lang="en-US" sz="3600" i="1" dirty="0" smtClean="0"/>
                <a:t>in situ</a:t>
              </a:r>
              <a:r>
                <a:rPr lang="en-US" sz="3600" dirty="0" smtClean="0"/>
                <a:t> studies.</a:t>
              </a:r>
              <a:endParaRPr lang="en-US" sz="36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4958" y="14854535"/>
            <a:ext cx="14170642" cy="8707100"/>
            <a:chOff x="231158" y="15468600"/>
            <a:chExt cx="14170642" cy="8707100"/>
          </a:xfrm>
        </p:grpSpPr>
        <p:sp>
          <p:nvSpPr>
            <p:cNvPr id="7" name="TextBox 6"/>
            <p:cNvSpPr txBox="1"/>
            <p:nvPr/>
          </p:nvSpPr>
          <p:spPr>
            <a:xfrm>
              <a:off x="6248400" y="15773400"/>
              <a:ext cx="8153400" cy="8402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Classification Methods</a:t>
              </a:r>
            </a:p>
            <a:p>
              <a:r>
                <a:rPr lang="en-US" sz="3600" dirty="0" smtClean="0"/>
                <a:t>Classification </a:t>
              </a:r>
              <a:r>
                <a:rPr lang="en-US" sz="3600" dirty="0" smtClean="0"/>
                <a:t>is achieved by performing a hierarchical cluster analysis on a subset of the pixels for one year, using the 24 measurements for the year as the clustering unit.  </a:t>
              </a:r>
              <a:endParaRPr lang="en-US" sz="3600" dirty="0" smtClean="0"/>
            </a:p>
            <a:p>
              <a:r>
                <a:rPr lang="en-US" sz="3600" dirty="0" smtClean="0"/>
                <a:t>We </a:t>
              </a:r>
              <a:r>
                <a:rPr lang="en-US" sz="3600" dirty="0" smtClean="0"/>
                <a:t>extend to the rest of the data by calculating </a:t>
              </a:r>
              <a:r>
                <a:rPr lang="en-US" sz="3600" dirty="0" err="1" smtClean="0"/>
                <a:t>centroids</a:t>
              </a:r>
              <a:r>
                <a:rPr lang="en-US" sz="3600" dirty="0" smtClean="0"/>
                <a:t> for the resulting clusters and classifying pixels according to the nearest </a:t>
              </a:r>
              <a:r>
                <a:rPr lang="en-US" sz="3600" dirty="0" err="1" smtClean="0"/>
                <a:t>centroid</a:t>
              </a:r>
              <a:r>
                <a:rPr lang="en-US" sz="3600" dirty="0" smtClean="0"/>
                <a:t>.</a:t>
              </a:r>
            </a:p>
            <a:p>
              <a:r>
                <a:rPr lang="en-US" sz="3600" dirty="0" smtClean="0"/>
                <a:t>The user can specify the number of clusters/informational classes to be used, or he/she can use the agglomeration schedule to determine an appropriate number of informational classes.</a:t>
              </a:r>
              <a:endParaRPr lang="en-US" sz="4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1158" y="16535400"/>
              <a:ext cx="5788642" cy="577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 rot="5400000">
              <a:off x="3276600" y="16916400"/>
              <a:ext cx="2514600" cy="533400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038600" y="15468600"/>
              <a:ext cx="1808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Similar pixels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381000" y="21259800"/>
              <a:ext cx="2057400" cy="8382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1000" y="22783800"/>
              <a:ext cx="349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Belongs in a different class</a:t>
              </a:r>
              <a:endParaRPr lang="en-US" sz="2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800" y="24155400"/>
            <a:ext cx="14554200" cy="8229600"/>
            <a:chOff x="304800" y="24155400"/>
            <a:chExt cx="14554200" cy="8229600"/>
          </a:xfrm>
        </p:grpSpPr>
        <p:grpSp>
          <p:nvGrpSpPr>
            <p:cNvPr id="22" name="Group 21"/>
            <p:cNvGrpSpPr/>
            <p:nvPr/>
          </p:nvGrpSpPr>
          <p:grpSpPr>
            <a:xfrm>
              <a:off x="3333447" y="24155400"/>
              <a:ext cx="11525553" cy="8229600"/>
              <a:chOff x="2971800" y="24155400"/>
              <a:chExt cx="11525553" cy="82296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5417" t="18000" r="45000" b="10000"/>
              <a:stretch>
                <a:fillRect/>
              </a:stretch>
            </p:blipFill>
            <p:spPr bwMode="auto">
              <a:xfrm>
                <a:off x="2971800" y="24155400"/>
                <a:ext cx="7239000" cy="822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5417" t="16666" r="80416" b="41333"/>
              <a:stretch>
                <a:fillRect/>
              </a:stretch>
            </p:blipFill>
            <p:spPr bwMode="auto">
              <a:xfrm>
                <a:off x="11125200" y="25450800"/>
                <a:ext cx="3372153" cy="6248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067800" y="27279600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1734800" y="24765000"/>
                <a:ext cx="1535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Legend</a:t>
                </a:r>
                <a:endParaRPr lang="en-US" sz="3600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2438400" y="26441400"/>
              <a:ext cx="3200400" cy="762000"/>
            </a:xfrm>
            <a:prstGeom prst="straightConnector1">
              <a:avLst/>
            </a:prstGeom>
            <a:ln w="76200" cmpd="sng">
              <a:solidFill>
                <a:srgbClr val="FFF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4800" y="25545871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Study Area, with GEM data (compare to 19 Cluster map)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8956000" y="16002000"/>
            <a:ext cx="14518977" cy="7395865"/>
            <a:chOff x="28803600" y="16611600"/>
            <a:chExt cx="14518977" cy="7395865"/>
          </a:xfrm>
        </p:grpSpPr>
        <p:sp>
          <p:nvSpPr>
            <p:cNvPr id="16" name="TextBox 15"/>
            <p:cNvSpPr txBox="1"/>
            <p:nvPr/>
          </p:nvSpPr>
          <p:spPr>
            <a:xfrm>
              <a:off x="28803600" y="17449800"/>
              <a:ext cx="8077200" cy="45243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/>
                <a:t>Changepoint</a:t>
              </a:r>
              <a:r>
                <a:rPr lang="en-US" sz="3600" b="1" dirty="0" smtClean="0"/>
                <a:t> Detection</a:t>
              </a:r>
            </a:p>
            <a:p>
              <a:r>
                <a:rPr lang="en-US" sz="3600" dirty="0" smtClean="0"/>
                <a:t>We </a:t>
              </a:r>
              <a:r>
                <a:rPr lang="en-US" sz="3600" dirty="0" smtClean="0"/>
                <a:t>use a sequence of Mann-Whitney tests to estimate a candidate </a:t>
              </a:r>
              <a:r>
                <a:rPr lang="en-US" sz="3600" dirty="0" err="1" smtClean="0"/>
                <a:t>changepoint</a:t>
              </a:r>
              <a:r>
                <a:rPr lang="en-US" sz="3600" dirty="0" smtClean="0"/>
                <a:t> in the time series.  Then we apply a </a:t>
              </a:r>
              <a:r>
                <a:rPr lang="en-US" sz="3600" dirty="0" err="1" smtClean="0"/>
                <a:t>Kolmogorov-Smirinov</a:t>
              </a:r>
              <a:r>
                <a:rPr lang="en-US" sz="3600" dirty="0" smtClean="0"/>
                <a:t> test to the time series, partitioned at the estimated </a:t>
              </a:r>
              <a:r>
                <a:rPr lang="en-US" sz="3600" dirty="0" err="1" smtClean="0"/>
                <a:t>changepoint</a:t>
              </a:r>
              <a:r>
                <a:rPr lang="en-US" sz="3600" dirty="0" smtClean="0"/>
                <a:t>, to determine statistical significance of the </a:t>
              </a:r>
              <a:r>
                <a:rPr lang="en-US" sz="3600" dirty="0" err="1" smtClean="0"/>
                <a:t>changepoint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6728400" y="16611600"/>
              <a:ext cx="6594177" cy="7395865"/>
              <a:chOff x="36728400" y="16611600"/>
              <a:chExt cx="6594177" cy="7395865"/>
            </a:xfrm>
          </p:grpSpPr>
          <p:pic>
            <p:nvPicPr>
              <p:cNvPr id="13" name="Picture 15"/>
              <p:cNvPicPr>
                <a:picLocks noChangeAspect="1" noChangeArrowheads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37338000" y="16611600"/>
                <a:ext cx="5400675" cy="5391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7109401" y="22631400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“Before” Mean: 2.64 (lightly deciduous)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233600" y="22631400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92D050"/>
                    </a:solidFill>
                  </a:rPr>
                  <a:t>“After” Mean: 2.09 (mostly grass)</a:t>
                </a:r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rot="5400000" flipH="1" flipV="1">
                <a:off x="37490400" y="21564600"/>
                <a:ext cx="1905000" cy="762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8" idx="0"/>
              </p:cNvCxnSpPr>
              <p:nvPr/>
            </p:nvCxnSpPr>
            <p:spPr>
              <a:xfrm rot="16200000" flipV="1">
                <a:off x="40557450" y="21545550"/>
                <a:ext cx="1981200" cy="19050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36728400" y="23545800"/>
                <a:ext cx="6594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This pixel changed from Deciduous to Grass in 1996</a:t>
                </a:r>
                <a:endParaRPr lang="en-US" sz="2400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1259800" y="4191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Classes have increasing vegetation order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0116800" y="5410200"/>
            <a:ext cx="15240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461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Cluster-Based Framework for Land Cover Classification and Change Detection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Cluster-Based Framework for Land Cover Classification and Change Detection</dc:title>
  <dc:creator> </dc:creator>
  <cp:lastModifiedBy>evbrooks</cp:lastModifiedBy>
  <cp:revision>28</cp:revision>
  <dcterms:created xsi:type="dcterms:W3CDTF">2010-04-05T17:29:19Z</dcterms:created>
  <dcterms:modified xsi:type="dcterms:W3CDTF">2010-04-07T16:12:38Z</dcterms:modified>
</cp:coreProperties>
</file>